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4" r:id="rId4"/>
    <p:sldId id="267" r:id="rId5"/>
    <p:sldId id="294" r:id="rId6"/>
    <p:sldId id="297" r:id="rId7"/>
    <p:sldId id="270" r:id="rId8"/>
    <p:sldId id="298" r:id="rId9"/>
    <p:sldId id="301" r:id="rId10"/>
    <p:sldId id="303" r:id="rId11"/>
    <p:sldId id="304" r:id="rId12"/>
    <p:sldId id="306" r:id="rId13"/>
    <p:sldId id="307" r:id="rId14"/>
    <p:sldId id="308" r:id="rId15"/>
    <p:sldId id="309" r:id="rId16"/>
    <p:sldId id="310" r:id="rId17"/>
    <p:sldId id="25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재우" initials="전" lastIdx="1" clrIdx="0">
    <p:extLst>
      <p:ext uri="{19B8F6BF-5375-455C-9EA6-DF929625EA0E}">
        <p15:presenceInfo xmlns:p15="http://schemas.microsoft.com/office/powerpoint/2012/main" userId="S::jjw9551@sju.ac.kr::777bc7bd-27c8-4ebe-8356-f49ff57f0c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57F"/>
    <a:srgbClr val="21A4F1"/>
    <a:srgbClr val="00507F"/>
    <a:srgbClr val="5FB832"/>
    <a:srgbClr val="602BAA"/>
    <a:srgbClr val="F7F3EF"/>
    <a:srgbClr val="935F35"/>
    <a:srgbClr val="184D65"/>
    <a:srgbClr val="ECD5D0"/>
    <a:srgbClr val="F6D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386" y="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61089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MoneyHouse</a:t>
            </a:r>
            <a:endParaRPr lang="ko-KR" altLang="en-US" sz="4800" b="1" spc="-3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7877279" y="3546642"/>
            <a:ext cx="3356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SSAFY 5</a:t>
            </a:r>
            <a:r>
              <a:rPr lang="en-US" altLang="ko-KR" sz="16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 Final Project</a:t>
            </a:r>
            <a:endParaRPr lang="en-US" altLang="ko-KR" sz="16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B572D-620E-4969-B30F-1F40EDCEC428}"/>
              </a:ext>
            </a:extLst>
          </p:cNvPr>
          <p:cNvSpPr txBox="1"/>
          <p:nvPr/>
        </p:nvSpPr>
        <p:spPr>
          <a:xfrm>
            <a:off x="9308759" y="5440785"/>
            <a:ext cx="335649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조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800" baseline="300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ko-KR" altLang="en-US" sz="2800" baseline="30000" dirty="0">
                <a:solidFill>
                  <a:schemeClr val="tx2">
                    <a:lumMod val="75000"/>
                  </a:schemeClr>
                </a:solidFill>
              </a:rPr>
              <a:t>팀장 김지호</a:t>
            </a:r>
            <a:endParaRPr lang="en-US" altLang="ko-KR" sz="2800" baseline="30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2800" baseline="300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ko-KR" altLang="en-US" sz="2800" baseline="30000" dirty="0">
                <a:solidFill>
                  <a:schemeClr val="tx2">
                    <a:lumMod val="75000"/>
                  </a:schemeClr>
                </a:solidFill>
              </a:rPr>
              <a:t>팀원 전재우</a:t>
            </a:r>
            <a:endParaRPr lang="en-US" altLang="ko-KR" sz="2800" baseline="30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2DFDCF-06A2-4E64-87EE-E264319364CF}"/>
              </a:ext>
            </a:extLst>
          </p:cNvPr>
          <p:cNvSpPr txBox="1"/>
          <p:nvPr/>
        </p:nvSpPr>
        <p:spPr>
          <a:xfrm>
            <a:off x="8560159" y="3885196"/>
            <a:ext cx="3356496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aseline="30000" dirty="0">
                <a:solidFill>
                  <a:schemeClr val="tx2">
                    <a:lumMod val="75000"/>
                  </a:schemeClr>
                </a:solidFill>
              </a:rPr>
              <a:t>2021.05.20 – 2021.05.28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메인페이지</a:t>
            </a:r>
            <a:endParaRPr lang="en-US" altLang="ko-KR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1FCD1041-DC7D-4367-8FCE-C82DB9F0E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65"/>
          <a:stretch/>
        </p:blipFill>
        <p:spPr>
          <a:xfrm>
            <a:off x="5705948" y="643467"/>
            <a:ext cx="55043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회원 가입</a:t>
            </a:r>
            <a:endParaRPr lang="en-US" altLang="ko-KR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CA402-519B-4D9E-993D-26344D64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93" y="643467"/>
            <a:ext cx="433150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회원 정보</a:t>
            </a:r>
            <a:endParaRPr lang="en-US" altLang="ko-KR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1115BD-6A88-4CBD-95DE-0C2CC9F6D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2" y="643467"/>
            <a:ext cx="45125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매물 검색</a:t>
            </a:r>
            <a:endParaRPr lang="en-US" altLang="ko-KR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아파트 명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CDCB72-FE06-49FD-B52D-C57952E55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62" y="643467"/>
            <a:ext cx="45125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매물 검색</a:t>
            </a:r>
            <a:endParaRPr lang="en-US" altLang="ko-KR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주소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E3B306-5FA9-4B90-B040-09AFDF7DF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652624"/>
            <a:ext cx="6274296" cy="55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게시판</a:t>
            </a:r>
            <a:endParaRPr lang="en-US" altLang="ko-KR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CDB62F-3902-4536-9A06-A72A36CE3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809482"/>
            <a:ext cx="6274296" cy="52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3C8B4-C712-424A-856E-23A5B4369590}"/>
              </a:ext>
            </a:extLst>
          </p:cNvPr>
          <p:cNvSpPr txBox="1"/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상세 보기</a:t>
            </a:r>
            <a:endParaRPr lang="en-US" altLang="ko-KR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댓글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구현</a:t>
            </a:r>
            <a:r>
              <a:rPr lang="en-US" altLang="ko-K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B6515-B93B-4FA3-9734-C36100D5B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434340"/>
            <a:ext cx="6274296" cy="58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2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838199" y="1120676"/>
            <a:ext cx="7021513" cy="2308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88" y="0"/>
            <a:ext cx="4542312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465220"/>
            <a:ext cx="7649688" cy="1203159"/>
            <a:chOff x="0" y="465220"/>
            <a:chExt cx="12192000" cy="12031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465220"/>
              <a:ext cx="12192000" cy="12031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1331496" y="636855"/>
              <a:ext cx="20827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2">
                      <a:lumMod val="50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1088192" y="2270261"/>
            <a:ext cx="6087136" cy="1008797"/>
            <a:chOff x="1088192" y="2346461"/>
            <a:chExt cx="6087136" cy="10087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9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개발 배경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E41213-2ADE-4B46-B0E8-259E0947FD84}"/>
              </a:ext>
            </a:extLst>
          </p:cNvPr>
          <p:cNvGrpSpPr/>
          <p:nvPr/>
        </p:nvGrpSpPr>
        <p:grpSpPr>
          <a:xfrm>
            <a:off x="1088192" y="3757379"/>
            <a:ext cx="6087136" cy="1008797"/>
            <a:chOff x="1088192" y="2346461"/>
            <a:chExt cx="6087136" cy="10087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BD7FA61-7E07-4D59-AA4B-A42149DE4736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92AD74-0B08-4850-975A-F126E87D29C2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1D8FD34-C0DD-49E9-ACEA-14211F6488BE}"/>
                </a:ext>
              </a:extLst>
            </p:cNvPr>
            <p:cNvGrpSpPr/>
            <p:nvPr/>
          </p:nvGrpSpPr>
          <p:grpSpPr>
            <a:xfrm>
              <a:off x="2387599" y="2346461"/>
              <a:ext cx="4787729" cy="1008797"/>
              <a:chOff x="2387599" y="2489321"/>
              <a:chExt cx="4787729" cy="10087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9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시장분석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97C7D0-8ADE-4CF6-AB19-D5D66BF2AC2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1088192" y="5244497"/>
            <a:ext cx="6015087" cy="1008797"/>
            <a:chOff x="1088192" y="2346461"/>
            <a:chExt cx="6015087" cy="100879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41431" y="2426368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15550" y="2346461"/>
              <a:ext cx="4787729" cy="1008797"/>
              <a:chOff x="2315550" y="2489321"/>
              <a:chExt cx="4787729" cy="10087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15550" y="2489321"/>
                <a:ext cx="478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2">
                        <a:lumMod val="25000"/>
                      </a:schemeClr>
                    </a:solidFill>
                  </a:rPr>
                  <a:t>구현 내용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12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tx2">
                        <a:lumMod val="50000"/>
                      </a:schemeClr>
                    </a:solidFill>
                  </a:rPr>
                  <a:t>Insert Title Here</a:t>
                </a:r>
                <a:endParaRPr lang="ko-KR" altLang="en-US" spc="6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개발 배경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1,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15E78-71E8-44C6-9B1C-6435E73B27A8}"/>
              </a:ext>
            </a:extLst>
          </p:cNvPr>
          <p:cNvSpPr txBox="1"/>
          <p:nvPr/>
        </p:nvSpPr>
        <p:spPr>
          <a:xfrm>
            <a:off x="7398330" y="3868411"/>
            <a:ext cx="24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 커뮤니티의 시작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142176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618441" y="907150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재테크 커뮤니티의 시작</a:t>
            </a:r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3B9-8163-4805-B7C7-0E4150D1104E}"/>
              </a:ext>
            </a:extLst>
          </p:cNvPr>
          <p:cNvSpPr txBox="1"/>
          <p:nvPr/>
        </p:nvSpPr>
        <p:spPr>
          <a:xfrm flipH="1">
            <a:off x="225287" y="1605102"/>
            <a:ext cx="613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대구 수성구 아파트값 </a:t>
            </a:r>
            <a:r>
              <a:rPr lang="en-US" altLang="ko-KR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41% </a:t>
            </a:r>
            <a:r>
              <a:rPr lang="ko-KR" altLang="en-US" sz="2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폭등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15417-F76C-452A-9554-533FB8E7AA87}"/>
              </a:ext>
            </a:extLst>
          </p:cNvPr>
          <p:cNvSpPr txBox="1"/>
          <p:nvPr/>
        </p:nvSpPr>
        <p:spPr>
          <a:xfrm>
            <a:off x="225287" y="2324140"/>
            <a:ext cx="3163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000" b="1" i="0" dirty="0">
                <a:solidFill>
                  <a:srgbClr val="231F20"/>
                </a:solidFill>
                <a:effectLst/>
                <a:latin typeface="Apple SD Gothic Neo"/>
              </a:rPr>
              <a:t>4</a:t>
            </a:r>
            <a:r>
              <a:rPr lang="ko-KR" altLang="en-US" sz="2000" b="1" i="0" dirty="0">
                <a:solidFill>
                  <a:srgbClr val="231F20"/>
                </a:solidFill>
                <a:effectLst/>
                <a:latin typeface="Apple SD Gothic Neo"/>
              </a:rPr>
              <a:t>년간 서울 아파트값 </a:t>
            </a:r>
            <a:r>
              <a:rPr lang="en-US" altLang="ko-KR" sz="2000" b="1" i="0" dirty="0">
                <a:solidFill>
                  <a:srgbClr val="231F20"/>
                </a:solidFill>
                <a:effectLst/>
                <a:latin typeface="Apple SD Gothic Neo"/>
              </a:rPr>
              <a:t>84%↑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BFA4E-C352-46DF-A08A-731CBAB5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94" y="1527632"/>
            <a:ext cx="3942607" cy="484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791F4B-C8C5-4561-A1AE-44AB581A0947}"/>
              </a:ext>
            </a:extLst>
          </p:cNvPr>
          <p:cNvSpPr txBox="1"/>
          <p:nvPr/>
        </p:nvSpPr>
        <p:spPr>
          <a:xfrm>
            <a:off x="-217928" y="6052445"/>
            <a:ext cx="701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개월 만에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16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억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7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천 오른 서울 아파트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…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로또 다름없네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ACF57-94E7-4D4F-9195-4407371E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22" y="1527632"/>
            <a:ext cx="2962563" cy="42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시장 분석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2,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915E78-71E8-44C6-9B1C-6435E73B27A8}"/>
              </a:ext>
            </a:extLst>
          </p:cNvPr>
          <p:cNvSpPr txBox="1"/>
          <p:nvPr/>
        </p:nvSpPr>
        <p:spPr>
          <a:xfrm>
            <a:off x="7398330" y="3868411"/>
            <a:ext cx="24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경쟁사 분석</a:t>
            </a:r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556" y="1179443"/>
            <a:ext cx="118474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C83310D-D657-41E3-9B19-A5DE5B101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394331"/>
              </p:ext>
            </p:extLst>
          </p:nvPr>
        </p:nvGraphicFramePr>
        <p:xfrm>
          <a:off x="2120900" y="1821079"/>
          <a:ext cx="9679940" cy="34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241">
                  <a:extLst>
                    <a:ext uri="{9D8B030D-6E8A-4147-A177-3AD203B41FA5}">
                      <a16:colId xmlns:a16="http://schemas.microsoft.com/office/drawing/2014/main" val="3601632680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572637812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3732690449"/>
                    </a:ext>
                  </a:extLst>
                </a:gridCol>
                <a:gridCol w="2839233">
                  <a:extLst>
                    <a:ext uri="{9D8B030D-6E8A-4147-A177-3AD203B41FA5}">
                      <a16:colId xmlns:a16="http://schemas.microsoft.com/office/drawing/2014/main" val="1404557524"/>
                    </a:ext>
                  </a:extLst>
                </a:gridCol>
              </a:tblGrid>
              <a:tr h="690032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부동산 </a:t>
                      </a:r>
                      <a:r>
                        <a:rPr lang="ko-KR" altLang="en-US" sz="2400" dirty="0" err="1"/>
                        <a:t>플래닛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다방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MoneyHouse</a:t>
                      </a:r>
                      <a:endParaRPr lang="ko-KR" altLang="en-US" sz="2400" dirty="0"/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5258563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7261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매물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24934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정보 공유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784042"/>
                  </a:ext>
                </a:extLst>
              </a:tr>
              <a:tr h="690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부동산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가이드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ko-KR" alt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△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3943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984614C-0FDD-447E-8F81-BA30AF7266D3}"/>
              </a:ext>
            </a:extLst>
          </p:cNvPr>
          <p:cNvGrpSpPr/>
          <p:nvPr/>
        </p:nvGrpSpPr>
        <p:grpSpPr>
          <a:xfrm>
            <a:off x="426720" y="84905"/>
            <a:ext cx="3584116" cy="1040914"/>
            <a:chOff x="426720" y="84905"/>
            <a:chExt cx="3584116" cy="1040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9E6638-424E-4D64-8FB6-31D43237A3A1}"/>
                </a:ext>
              </a:extLst>
            </p:cNvPr>
            <p:cNvSpPr txBox="1"/>
            <p:nvPr/>
          </p:nvSpPr>
          <p:spPr>
            <a:xfrm>
              <a:off x="426720" y="84905"/>
              <a:ext cx="22012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시장 분석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93AB2-B3EA-4C46-8604-0E19F3F2D08C}"/>
                </a:ext>
              </a:extLst>
            </p:cNvPr>
            <p:cNvSpPr txBox="1"/>
            <p:nvPr/>
          </p:nvSpPr>
          <p:spPr>
            <a:xfrm>
              <a:off x="447040" y="787265"/>
              <a:ext cx="35637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시장 분석을 통한 차별성 및 취약성 보완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66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5559016" cy="1040914"/>
            <a:chOff x="426720" y="84905"/>
            <a:chExt cx="5559016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16081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 err="1">
                  <a:solidFill>
                    <a:schemeClr val="accent1">
                      <a:lumMod val="50000"/>
                    </a:schemeClr>
                  </a:solidFill>
                </a:rPr>
                <a:t>차별점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55386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2">
                      <a:lumMod val="50000"/>
                    </a:schemeClr>
                  </a:solidFill>
                </a:rPr>
                <a:t>왜 많은 부동산 사이트들 중에서 우리 사이트를 골라야 하는 이유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3810196" y="5557387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</a:rPr>
              <a:t>정보 공유를 위한 게시판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0A01C3-44E8-4ECB-BE07-11E6070A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72" y="1504541"/>
            <a:ext cx="4219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84072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구현 내용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3,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18473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93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E92F32-9C57-435B-AEA7-E32E6AE71618}"/>
              </a:ext>
            </a:extLst>
          </p:cNvPr>
          <p:cNvGrpSpPr/>
          <p:nvPr/>
        </p:nvGrpSpPr>
        <p:grpSpPr>
          <a:xfrm>
            <a:off x="344556" y="145774"/>
            <a:ext cx="5464958" cy="980045"/>
            <a:chOff x="344556" y="145774"/>
            <a:chExt cx="5464958" cy="9800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881BDB-4AD6-46DE-97A7-D3160D905035}"/>
                </a:ext>
              </a:extLst>
            </p:cNvPr>
            <p:cNvSpPr txBox="1"/>
            <p:nvPr/>
          </p:nvSpPr>
          <p:spPr>
            <a:xfrm>
              <a:off x="344556" y="145774"/>
              <a:ext cx="54649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기능 설명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</a:rPr>
                <a:t>핵심 알고리즘</a:t>
              </a:r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3A0B8E-6167-49D1-B600-E25E733124AB}"/>
                </a:ext>
              </a:extLst>
            </p:cNvPr>
            <p:cNvSpPr txBox="1"/>
            <p:nvPr/>
          </p:nvSpPr>
          <p:spPr>
            <a:xfrm>
              <a:off x="447040" y="787265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D58C97-46D9-4EEB-958D-1551186DB601}"/>
              </a:ext>
            </a:extLst>
          </p:cNvPr>
          <p:cNvSpPr txBox="1"/>
          <p:nvPr/>
        </p:nvSpPr>
        <p:spPr>
          <a:xfrm>
            <a:off x="344556" y="1233068"/>
            <a:ext cx="1125562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JWT(JSON Web Token) </a:t>
            </a:r>
          </a:p>
          <a:p>
            <a:pPr marL="285750" indent="-285750" algn="just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암호화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enlo"/>
              </a:rPr>
              <a:t>hmacShaKeyFor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을 적용하여 사용자 로그인 토큰을 생성하고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Client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의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Menlo"/>
              </a:rPr>
              <a:t>LocalStorage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에 생성된 토큰을 저장한다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enlo"/>
              </a:rPr>
              <a:t>로그인이 필요한 서비스를 이용하기 전 해당 토큰의 유효성을 판단하여 부적절한 요청을 막는다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이 기술을 적용하게 된 계기는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Vue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에서 세션을 관리하더라도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Menlo"/>
              </a:rPr>
              <a:t>새로고침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 등에 의해 세션이 초기화되는 현상이 발견되었다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따라서 사용자가 원활한 서비스를 사용하기 위해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Cookie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등을 생각했으나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보편적으로 사용되는 방식으로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JWT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기술이 있다는 것을 알고 적용했다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 JPA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등과 관련된 토이 프로젝트는 많이 존재하나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Menlo"/>
              </a:rPr>
              <a:t>MyBatis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로 적용하는 것이 다소 까다로웠다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JWT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의 기본적인 기능만 사용하려고 했으며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실제로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JWT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관련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Class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3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Menlo"/>
              </a:rPr>
              <a:t>개로 해결할 수 있었다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285750" indent="-285750" algn="just">
              <a:buFontTx/>
              <a:buChar char="-"/>
            </a:pPr>
            <a:endParaRPr lang="en-US" altLang="ko-KR" sz="1600" b="0" i="0" dirty="0">
              <a:solidFill>
                <a:srgbClr val="333333"/>
              </a:solidFill>
              <a:effectLst/>
              <a:latin typeface="Menlo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0. Maven Dependency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에서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JWT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관련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library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를 등록하고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1. Client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로부터 로그인 요청을 받으면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2.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로그인한 유저의 마지막 로그인 시간을 현재시간으로 갱신하고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3.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암호화된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을 생성하여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Client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로 반환한다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4.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이후 요청에 대해서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의 유효성을 판별하며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285750" indent="-285750" algn="just">
              <a:buFontTx/>
              <a:buChar char="-"/>
            </a:pP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5.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요청마다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token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Menlo"/>
              </a:rPr>
              <a:t>의 유효시간을 갱신하여 반환한다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Menlo"/>
              </a:rPr>
              <a:t>. </a:t>
            </a:r>
          </a:p>
          <a:p>
            <a:pPr marL="3028950" lvl="6" indent="-285750" algn="ctr"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[Flow] Client ------ login ------&gt; Server </a:t>
            </a:r>
          </a:p>
          <a:p>
            <a:pPr lvl="8" algn="ctr"/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&lt;----- token ------- </a:t>
            </a:r>
          </a:p>
          <a:p>
            <a:pPr lvl="8" algn="ctr"/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----req + token ---&gt;</a:t>
            </a:r>
          </a:p>
          <a:p>
            <a:pPr lvl="5" algn="ctr"/>
            <a:r>
              <a:rPr lang="en-US" altLang="ko-KR" dirty="0">
                <a:solidFill>
                  <a:srgbClr val="333333"/>
                </a:solidFill>
                <a:latin typeface="Menlo"/>
              </a:rPr>
              <a:t>	      	 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enlo"/>
              </a:rPr>
              <a:t>&lt;--- res + token ----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E0D16-24E6-40B6-BEC4-3CDA7C5DCFB4}"/>
              </a:ext>
            </a:extLst>
          </p:cNvPr>
          <p:cNvSpPr txBox="1"/>
          <p:nvPr/>
        </p:nvSpPr>
        <p:spPr>
          <a:xfrm>
            <a:off x="1290328" y="814077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accent1">
                    <a:lumMod val="50000"/>
                  </a:schemeClr>
                </a:solidFill>
              </a:rPr>
              <a:t>로그인 구현 방법</a:t>
            </a:r>
          </a:p>
        </p:txBody>
      </p:sp>
    </p:spTree>
    <p:extLst>
      <p:ext uri="{BB962C8B-B14F-4D97-AF65-F5344CB8AC3E}">
        <p14:creationId xmlns:p14="http://schemas.microsoft.com/office/powerpoint/2010/main" val="178686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368</Words>
  <Application>Microsoft Office PowerPoint</Application>
  <PresentationFormat>와이드스크린</PresentationFormat>
  <Paragraphs>86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Apple SD Gothic Neo</vt:lpstr>
      <vt:lpstr>Menlo</vt:lpstr>
      <vt:lpstr>나눔스퀘어 Bold</vt:lpstr>
      <vt:lpstr>나눔스퀘어 ExtraBold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전재우</cp:lastModifiedBy>
  <cp:revision>67</cp:revision>
  <dcterms:created xsi:type="dcterms:W3CDTF">2020-01-12T09:08:58Z</dcterms:created>
  <dcterms:modified xsi:type="dcterms:W3CDTF">2021-05-27T20:31:11Z</dcterms:modified>
</cp:coreProperties>
</file>